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10"/>
  </p:notesMasterIdLst>
  <p:sldIdLst>
    <p:sldId id="256" r:id="rId3"/>
    <p:sldId id="262" r:id="rId4"/>
    <p:sldId id="263" r:id="rId5"/>
    <p:sldId id="281" r:id="rId6"/>
    <p:sldId id="280" r:id="rId7"/>
    <p:sldId id="284" r:id="rId8"/>
    <p:sldId id="277" r:id="rId9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dBvIHnTCUsGh8EVVoxVHdizto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4C6F992-19F4-4736-BEF8-FC51AA293C22}">
  <a:tblStyle styleId="{54C6F992-19F4-4736-BEF8-FC51AA293C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2FB"/>
          </a:solidFill>
        </a:fill>
      </a:tcStyle>
    </a:wholeTbl>
    <a:band1H>
      <a:tcTxStyle/>
      <a:tcStyle>
        <a:tcBdr/>
        <a:fill>
          <a:solidFill>
            <a:srgbClr val="E0E5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5F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54" y="-77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9427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34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43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44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2"/>
          </p:nvPr>
        </p:nvSpPr>
        <p:spPr>
          <a:xfrm>
            <a:off x="3923934" y="3723878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21"/>
          <p:cNvSpPr>
            <a:spLocks noGrp="1"/>
          </p:cNvSpPr>
          <p:nvPr>
            <p:ph type="pic" idx="3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asic Layout">
  <p:cSld name="7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717865" y="1275606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22"/>
          <p:cNvSpPr>
            <a:spLocks noGrp="1"/>
          </p:cNvSpPr>
          <p:nvPr>
            <p:ph type="pic" idx="3"/>
          </p:nvPr>
        </p:nvSpPr>
        <p:spPr>
          <a:xfrm>
            <a:off x="3339549" y="1275606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22"/>
          <p:cNvSpPr>
            <a:spLocks noGrp="1"/>
          </p:cNvSpPr>
          <p:nvPr>
            <p:ph type="pic" idx="4"/>
          </p:nvPr>
        </p:nvSpPr>
        <p:spPr>
          <a:xfrm>
            <a:off x="5960961" y="1275606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5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asic Layout">
  <p:cSld name="8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3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293" y="1275613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3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653" y="1275613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1582656" y="1374413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23"/>
          <p:cNvSpPr>
            <a:spLocks noGrp="1"/>
          </p:cNvSpPr>
          <p:nvPr>
            <p:ph type="pic" idx="3"/>
          </p:nvPr>
        </p:nvSpPr>
        <p:spPr>
          <a:xfrm>
            <a:off x="4820964" y="1374413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4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asic Layout">
  <p:cSld name="9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/>
          <p:nvPr/>
        </p:nvSpPr>
        <p:spPr>
          <a:xfrm>
            <a:off x="2847114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4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5" y="1079007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>
            <a:spLocks noGrp="1"/>
          </p:cNvSpPr>
          <p:nvPr>
            <p:ph type="pic" idx="2"/>
          </p:nvPr>
        </p:nvSpPr>
        <p:spPr>
          <a:xfrm>
            <a:off x="3566334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3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892029">
            <a:off x="2873938" y="156274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E:\002-KIMS BUSINESS\007-02-Googleslidesppt\02-GSppt-Contents-Kim\20170215\03-abs\item03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27839">
            <a:off x="3005465" y="3443643"/>
            <a:ext cx="1587121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 descr="E:\002-KIMS BUSINESS\007-02-Googleslidesppt\02-GSppt-Contents-Kim\20170215\03-abs\item03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14606">
            <a:off x="1967902" y="2192114"/>
            <a:ext cx="1587121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" descr="E:\002-KIMS BUSINESS\007-02-Googleslidesppt\02-GSppt-Contents-Kim\20170215\03-abs\item03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162721" flipH="1">
            <a:off x="2110762" y="805098"/>
            <a:ext cx="1587121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3" descr="E:\002-KIMS BUSINESS\007-02-Googleslidesppt\02-GSppt-Contents-Kim\20170215\03-abs\item03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64253" flipH="1">
            <a:off x="3934589" y="142675"/>
            <a:ext cx="1587121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435202">
            <a:off x="5618212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 descr="E:\002-KIMS BUSINESS\007-02-Googleslidesppt\02-GSppt-Contents-Kim\20170215\03-abs\item03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25069">
            <a:off x="5463162" y="736149"/>
            <a:ext cx="1587121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9549">
            <a:off x="4788030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3"/>
          <p:cNvGrpSpPr/>
          <p:nvPr/>
        </p:nvGrpSpPr>
        <p:grpSpPr>
          <a:xfrm>
            <a:off x="2254580" y="248389"/>
            <a:ext cx="4634840" cy="4646724"/>
            <a:chOff x="1115616" y="1275607"/>
            <a:chExt cx="2585656" cy="2592286"/>
          </a:xfrm>
        </p:grpSpPr>
        <p:pic>
          <p:nvPicPr>
            <p:cNvPr id="27" name="Google Shape;27;p13" descr="E:\002-KIMS BUSINESS\007-02-Googleslidesppt\02-GSppt-Contents-Kim\20170215\03-abs\item01-png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3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3203854" y="2101608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3203707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" name="Google Shape;31;p1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3" descr="E:\002-KIMS BUSINESS\007-02-Googleslidesppt\02-GSppt-Contents-Kim\20170215\03-abs\item02-p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0352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15"/>
          <p:cNvGrpSpPr/>
          <p:nvPr/>
        </p:nvGrpSpPr>
        <p:grpSpPr>
          <a:xfrm>
            <a:off x="2843808" y="377129"/>
            <a:ext cx="3456384" cy="3465247"/>
            <a:chOff x="1115616" y="1275607"/>
            <a:chExt cx="2585656" cy="2592286"/>
          </a:xfrm>
        </p:grpSpPr>
        <p:pic>
          <p:nvPicPr>
            <p:cNvPr id="43" name="Google Shape;43;p15" descr="E:\002-KIMS BUSINESS\007-02-Googleslidesppt\02-GSppt-Contents-Kim\20170215\03-abs\item01-png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1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2829099" y="3829800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2828951" y="4443958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7"/>
          <p:cNvSpPr>
            <a:spLocks noGrp="1"/>
          </p:cNvSpPr>
          <p:nvPr>
            <p:ph type="pic" idx="3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7"/>
          <p:cNvSpPr>
            <a:spLocks noGrp="1"/>
          </p:cNvSpPr>
          <p:nvPr>
            <p:ph type="pic" idx="4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7"/>
          <p:cNvSpPr>
            <a:spLocks noGrp="1"/>
          </p:cNvSpPr>
          <p:nvPr>
            <p:ph type="pic" idx="5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17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/>
          <p:nvPr/>
        </p:nvSpPr>
        <p:spPr>
          <a:xfrm>
            <a:off x="2671383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7"/>
          <p:cNvSpPr/>
          <p:nvPr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6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78" marR="0" lvl="0" indent="-304788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55" marR="0" lvl="1" indent="-48258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32" marR="0" lvl="2" indent="-45718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08" marR="0" lvl="3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85" marR="0" lvl="4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63" marR="0" lvl="5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40" marR="0" lvl="6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18" marR="0" lvl="7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94" marR="0" lvl="8" indent="-431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0" name="Google Shape;60;p18"/>
          <p:cNvGrpSpPr/>
          <p:nvPr/>
        </p:nvGrpSpPr>
        <p:grpSpPr>
          <a:xfrm>
            <a:off x="354008" y="1131596"/>
            <a:ext cx="2849840" cy="3649171"/>
            <a:chOff x="354008" y="1131589"/>
            <a:chExt cx="2849840" cy="3649171"/>
          </a:xfrm>
        </p:grpSpPr>
        <p:sp>
          <p:nvSpPr>
            <p:cNvPr id="61" name="Google Shape;61;p18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4039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35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20"/>
          <p:cNvSpPr>
            <a:spLocks noGrp="1"/>
          </p:cNvSpPr>
          <p:nvPr>
            <p:ph type="pic" idx="3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>
            <a:hlinkClick r:id="rId3"/>
          </p:cNvPr>
          <p:cNvSpPr txBox="1"/>
          <p:nvPr/>
        </p:nvSpPr>
        <p:spPr>
          <a:xfrm>
            <a:off x="7356309" y="4718830"/>
            <a:ext cx="2267744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SzPts val="675"/>
            </a:pPr>
            <a:r>
              <a:rPr lang="ru-RU" sz="900" b="1">
                <a:solidFill>
                  <a:srgbClr val="404040"/>
                </a:solidFill>
              </a:rPr>
              <a:t>Иркутск - 2024</a:t>
            </a:r>
            <a:endParaRPr sz="900">
              <a:solidFill>
                <a:srgbClr val="404040"/>
              </a:solidFill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3436687" y="1851670"/>
            <a:ext cx="570731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1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«Экология детской жизни»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3275859" y="2067699"/>
            <a:ext cx="160828" cy="1872207"/>
            <a:chOff x="3424672" y="2643758"/>
            <a:chExt cx="283232" cy="1584176"/>
          </a:xfrm>
        </p:grpSpPr>
        <p:sp>
          <p:nvSpPr>
            <p:cNvPr id="97" name="Google Shape;97;p1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1350"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1350"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1350"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SzPts val="1350"/>
              </a:pPr>
              <a:endParaRPr sz="1800">
                <a:solidFill>
                  <a:schemeClr val="lt1"/>
                </a:solidFill>
              </a:endParaRPr>
            </a:p>
          </p:txBody>
        </p:sp>
      </p:grpSp>
      <p:sp>
        <p:nvSpPr>
          <p:cNvPr id="101" name="Google Shape;101;p1"/>
          <p:cNvSpPr txBox="1"/>
          <p:nvPr/>
        </p:nvSpPr>
        <p:spPr>
          <a:xfrm>
            <a:off x="3436687" y="2787774"/>
            <a:ext cx="549490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3F3F3F"/>
              </a:buClr>
              <a:buSzPts val="1275"/>
            </a:pPr>
            <a:r>
              <a:rPr lang="ru-RU" sz="1700" b="1">
                <a:solidFill>
                  <a:srgbClr val="3F3F3F"/>
                </a:solidFill>
              </a:rPr>
              <a:t>Иркутская региональная общественная </a:t>
            </a:r>
            <a:endParaRPr sz="1867"/>
          </a:p>
          <a:p>
            <a:pPr>
              <a:spcBef>
                <a:spcPts val="340"/>
              </a:spcBef>
              <a:buClr>
                <a:srgbClr val="3F3F3F"/>
              </a:buClr>
              <a:buSzPts val="1275"/>
            </a:pPr>
            <a:r>
              <a:rPr lang="ru-RU" sz="1700" b="1">
                <a:solidFill>
                  <a:srgbClr val="3F3F3F"/>
                </a:solidFill>
              </a:rPr>
              <a:t>организация социально-психологической</a:t>
            </a:r>
            <a:endParaRPr sz="1867"/>
          </a:p>
          <a:p>
            <a:pPr>
              <a:spcBef>
                <a:spcPts val="340"/>
              </a:spcBef>
              <a:buClr>
                <a:srgbClr val="3F3F3F"/>
              </a:buClr>
              <a:buSzPts val="1275"/>
            </a:pPr>
            <a:r>
              <a:rPr lang="ru-RU" sz="1700" b="1">
                <a:solidFill>
                  <a:srgbClr val="3F3F3F"/>
                </a:solidFill>
              </a:rPr>
              <a:t>поддержки «Гармония»</a:t>
            </a:r>
            <a:r>
              <a:rPr lang="ru-RU" sz="1700">
                <a:solidFill>
                  <a:srgbClr val="3F3F3F"/>
                </a:solidFill>
              </a:rPr>
              <a:t> </a:t>
            </a:r>
            <a:endParaRPr sz="1700" b="1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-254002" y="363508"/>
            <a:ext cx="3720092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148" name="Google Shape;148;p4"/>
          <p:cNvSpPr txBox="1"/>
          <p:nvPr/>
        </p:nvSpPr>
        <p:spPr>
          <a:xfrm>
            <a:off x="332453" y="531558"/>
            <a:ext cx="70912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2000"/>
            </a:pPr>
            <a:endParaRPr sz="2667" b="1">
              <a:solidFill>
                <a:schemeClr val="lt1"/>
              </a:solidFill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092599" y="3671760"/>
            <a:ext cx="35492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150" name="Google Shape;150;p4"/>
          <p:cNvSpPr txBox="1"/>
          <p:nvPr/>
        </p:nvSpPr>
        <p:spPr>
          <a:xfrm>
            <a:off x="4721502" y="531527"/>
            <a:ext cx="70912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SzPts val="2000"/>
            </a:pPr>
            <a:r>
              <a:rPr lang="ru-RU" sz="2667" b="1">
                <a:solidFill>
                  <a:schemeClr val="lt1"/>
                </a:solidFill>
              </a:rPr>
              <a:t>02</a:t>
            </a:r>
            <a:endParaRPr sz="2667" b="1">
              <a:solidFill>
                <a:schemeClr val="lt1"/>
              </a:solidFill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329012" y="3538649"/>
            <a:ext cx="70912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2000"/>
            </a:pPr>
            <a:endParaRPr sz="2667" b="1">
              <a:solidFill>
                <a:schemeClr val="lt1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4721502" y="3538614"/>
            <a:ext cx="70912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2000"/>
            </a:pPr>
            <a:endParaRPr sz="2667" b="1">
              <a:solidFill>
                <a:schemeClr val="lt1"/>
              </a:solidFill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461611" y="3671762"/>
            <a:ext cx="34308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154" name="Google Shape;154;p4"/>
          <p:cNvSpPr txBox="1"/>
          <p:nvPr/>
        </p:nvSpPr>
        <p:spPr>
          <a:xfrm>
            <a:off x="295025" y="1061359"/>
            <a:ext cx="8563400" cy="423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59264" algn="just">
              <a:lnSpc>
                <a:spcPct val="90000"/>
              </a:lnSpc>
              <a:buClr>
                <a:srgbClr val="1F3864"/>
              </a:buClr>
              <a:buSzPts val="2100"/>
            </a:pP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Ситуация 1</a:t>
            </a:r>
            <a:endParaRPr sz="1800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333"/>
              </a:spcBef>
              <a:buSzPts val="17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 классе никто не хочет сидеть за одной партой с активной и позитивной девочкой, дети просят их отсадить от нее. Если она кого-то потрогала, то дети демонстративно оттряхиваются после ее прикосновений. </a:t>
            </a:r>
          </a:p>
          <a:p>
            <a:pPr algn="just">
              <a:lnSpc>
                <a:spcPct val="90000"/>
              </a:lnSpc>
              <a:spcBef>
                <a:spcPts val="1333"/>
              </a:spcBef>
              <a:buSzPts val="1700"/>
            </a:pP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Ситуация 2</a:t>
            </a:r>
            <a:endParaRPr sz="1800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333"/>
              </a:spcBef>
              <a:buSzPts val="17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Ученики между собой обсуждают учителей, придумывают им прозвища и смеются над их особенностями ведения уроков.</a:t>
            </a:r>
          </a:p>
          <a:p>
            <a:pPr marL="59264" algn="just">
              <a:lnSpc>
                <a:spcPct val="90000"/>
              </a:lnSpc>
              <a:spcBef>
                <a:spcPts val="1333"/>
              </a:spcBef>
              <a:buClr>
                <a:srgbClr val="1F3864"/>
              </a:buClr>
              <a:buSzPts val="2100"/>
            </a:pP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Ситуация 3</a:t>
            </a:r>
            <a:endParaRPr sz="1800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1333"/>
              </a:spcBef>
              <a:buSzPts val="1700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переменах ученики активно себя ведут: временами могут придумывать прозвища, толкаться, обзываться. Такое бывает не часто. Чаще это зависит от общего эмоционального фона класса и учебной нагрузки.</a:t>
            </a:r>
          </a:p>
          <a:p>
            <a:pPr algn="just">
              <a:lnSpc>
                <a:spcPct val="90000"/>
              </a:lnSpc>
              <a:spcBef>
                <a:spcPts val="1333"/>
              </a:spcBef>
              <a:buSzPts val="1700"/>
            </a:pP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886AD95C-3767-47CA-8B4B-ABE9FEA6686E}"/>
              </a:ext>
            </a:extLst>
          </p:cNvPr>
          <p:cNvSpPr txBox="1">
            <a:spLocks/>
          </p:cNvSpPr>
          <p:nvPr/>
        </p:nvSpPr>
        <p:spPr>
          <a:xfrm>
            <a:off x="149502" y="159470"/>
            <a:ext cx="9144000" cy="5760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altLang="ko-K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из этого буллинг?</a:t>
            </a:r>
            <a:endParaRPr lang="ko-KR" alt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body" idx="2"/>
          </p:nvPr>
        </p:nvSpPr>
        <p:spPr>
          <a:xfrm>
            <a:off x="-750627" y="698596"/>
            <a:ext cx="8857397" cy="16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029859" indent="8466" algn="l"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Буллинг 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 -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повторяющаяся агрессия по отношению к определенному субъекту, включающая  в  себя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принуждение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запугивание.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031924" algn="l">
              <a:spcBef>
                <a:spcPts val="0"/>
              </a:spcBef>
            </a:pPr>
            <a:endParaRPr sz="18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E391AF89-A7BE-4994-9CB3-703DCCFF157E}"/>
              </a:ext>
            </a:extLst>
          </p:cNvPr>
          <p:cNvSpPr txBox="1">
            <a:spLocks/>
          </p:cNvSpPr>
          <p:nvPr/>
        </p:nvSpPr>
        <p:spPr>
          <a:xfrm>
            <a:off x="149501" y="122532"/>
            <a:ext cx="9144000" cy="5760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altLang="ko-K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такое буллинг?</a:t>
            </a:r>
            <a:endParaRPr lang="ko-KR" alt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Google Shape;160;p30">
            <a:extLst>
              <a:ext uri="{FF2B5EF4-FFF2-40B4-BE49-F238E27FC236}">
                <a16:creationId xmlns:a16="http://schemas.microsoft.com/office/drawing/2014/main" xmlns="" id="{D9E4D115-18FF-4C8D-B932-EC5645AA7265}"/>
              </a:ext>
            </a:extLst>
          </p:cNvPr>
          <p:cNvSpPr txBox="1">
            <a:spLocks/>
          </p:cNvSpPr>
          <p:nvPr/>
        </p:nvSpPr>
        <p:spPr>
          <a:xfrm>
            <a:off x="668740" y="1116705"/>
            <a:ext cx="7806520" cy="359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31924">
              <a:spcBef>
                <a:spcPts val="0"/>
              </a:spcBef>
            </a:pPr>
            <a:endParaRPr lang="ru-RU" sz="1800" b="1" dirty="0">
              <a:solidFill>
                <a:schemeClr val="dk1"/>
              </a:solidFill>
              <a:latin typeface="+mj-lt"/>
            </a:endParaRPr>
          </a:p>
          <a:p>
            <a:pPr marL="607477" marR="551202" indent="-6351" algn="just"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 Буллинг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стереотип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взаимодействия в группе, при котором  человек на протяжении времени 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неоднократно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сталкивается 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намеренным причинением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ему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вреда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или дискомфорта со стороны другого человека или группы людей в контексте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«диспропорциональных «властных» отношений».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Google Shape;160;p30">
            <a:extLst>
              <a:ext uri="{FF2B5EF4-FFF2-40B4-BE49-F238E27FC236}">
                <a16:creationId xmlns:a16="http://schemas.microsoft.com/office/drawing/2014/main" xmlns="" id="{1F39F731-C355-4E4B-A50F-07269C1978F7}"/>
              </a:ext>
            </a:extLst>
          </p:cNvPr>
          <p:cNvSpPr txBox="1">
            <a:spLocks/>
          </p:cNvSpPr>
          <p:nvPr/>
        </p:nvSpPr>
        <p:spPr>
          <a:xfrm>
            <a:off x="149501" y="4111985"/>
            <a:ext cx="9143999" cy="11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79983" marR="911189" indent="0">
              <a:spcBef>
                <a:spcPts val="0"/>
              </a:spcBef>
            </a:pPr>
            <a:endParaRPr lang="ru-RU" sz="1800" b="1" dirty="0">
              <a:solidFill>
                <a:schemeClr val="dk1"/>
              </a:solidFill>
              <a:latin typeface="+mj-lt"/>
            </a:endParaRPr>
          </a:p>
          <a:p>
            <a:pPr marL="479983" marR="911189" indent="0">
              <a:spcBef>
                <a:spcPts val="0"/>
              </a:spcBef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Буллинг бывает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 Физический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 </a:t>
            </a:r>
            <a:r>
              <a:rPr lang="ru-RU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bg1"/>
                </a:solidFill>
                <a:highlight>
                  <a:srgbClr val="808080"/>
                </a:highlight>
                <a:latin typeface="+mj-lt"/>
              </a:rPr>
              <a:t>Психологический</a:t>
            </a:r>
            <a:r>
              <a:rPr lang="ru-RU" sz="1800" b="1" dirty="0">
                <a:solidFill>
                  <a:schemeClr val="dk1"/>
                </a:solidFill>
                <a:highlight>
                  <a:srgbClr val="FF0000"/>
                </a:highlight>
                <a:latin typeface="+mj-lt"/>
              </a:rPr>
              <a:t> </a:t>
            </a:r>
            <a:endParaRPr lang="ru-RU" sz="1800" dirty="0"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9;p33">
            <a:extLst>
              <a:ext uri="{FF2B5EF4-FFF2-40B4-BE49-F238E27FC236}">
                <a16:creationId xmlns:a16="http://schemas.microsoft.com/office/drawing/2014/main" xmlns="" id="{29B32D80-78A4-4D61-8200-FD715D42D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59307" y="0"/>
            <a:ext cx="9144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Виды </a:t>
            </a:r>
            <a:r>
              <a:rPr lang="ru-RU" sz="3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буллинга</a:t>
            </a:r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Google Shape;180;p33">
            <a:extLst>
              <a:ext uri="{FF2B5EF4-FFF2-40B4-BE49-F238E27FC236}">
                <a16:creationId xmlns:a16="http://schemas.microsoft.com/office/drawing/2014/main" xmlns="" id="{9E24DA06-D88E-4D74-BE43-5F10192174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-90205"/>
            <a:ext cx="5092131" cy="592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685774" indent="-292090" algn="l">
              <a:spcBef>
                <a:spcPts val="0"/>
              </a:spcBef>
            </a:pPr>
            <a:r>
              <a:rPr lang="ru-RU" sz="2000" b="1" dirty="0">
                <a:solidFill>
                  <a:schemeClr val="dk1"/>
                </a:solidFill>
                <a:highlight>
                  <a:srgbClr val="808080"/>
                </a:highlight>
              </a:rPr>
              <a:t> </a:t>
            </a:r>
            <a:r>
              <a:rPr lang="ru-RU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Физический  буллинг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808080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Избиение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Побои</a:t>
            </a: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sym typeface="Calibri"/>
              </a:rPr>
              <a:t>Применение оружия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Домогательство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Насилие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Принуждение к действиям </a:t>
            </a:r>
          </a:p>
          <a:p>
            <a:pPr marL="1073137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сексуального характера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11" name="Google Shape;180;p33">
            <a:extLst>
              <a:ext uri="{FF2B5EF4-FFF2-40B4-BE49-F238E27FC236}">
                <a16:creationId xmlns:a16="http://schemas.microsoft.com/office/drawing/2014/main" xmlns="" id="{02E6C114-BDE4-4D68-A239-7270E74275D1}"/>
              </a:ext>
            </a:extLst>
          </p:cNvPr>
          <p:cNvSpPr txBox="1">
            <a:spLocks/>
          </p:cNvSpPr>
          <p:nvPr/>
        </p:nvSpPr>
        <p:spPr>
          <a:xfrm>
            <a:off x="4572002" y="-281705"/>
            <a:ext cx="5092132" cy="592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774" indent="-292090" algn="l">
              <a:spcBef>
                <a:spcPts val="0"/>
              </a:spcBef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685774" indent="-292090" algn="l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Психологический буллинг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0C0C0"/>
                </a:highlight>
              </a:rPr>
              <a:t>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C0C0C0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Вербальный буллинг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Невербальный буллинг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Запугивание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Изоляция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Вымогательство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Действия с имуществом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</a:endParaRPr>
          </a:p>
          <a:p>
            <a:pPr marL="965188" indent="-457195" algn="l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Кибербуллинг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 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5;p31">
            <a:extLst>
              <a:ext uri="{FF2B5EF4-FFF2-40B4-BE49-F238E27FC236}">
                <a16:creationId xmlns:a16="http://schemas.microsoft.com/office/drawing/2014/main" xmlns="" id="{46F6C805-F743-4205-9E07-B2389254D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77421" y="-125851"/>
            <a:ext cx="9144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Отличительные особенности </a:t>
            </a:r>
            <a:r>
              <a:rPr lang="ru-RU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буллинга</a:t>
            </a:r>
            <a:endParaRPr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Google Shape;166;p31">
            <a:extLst>
              <a:ext uri="{FF2B5EF4-FFF2-40B4-BE49-F238E27FC236}">
                <a16:creationId xmlns:a16="http://schemas.microsoft.com/office/drawing/2014/main" xmlns="" id="{E7E8D5D0-EE32-4DC0-A707-7684474B3DF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788" y="258191"/>
            <a:ext cx="8998424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понять, что перед вами буллинг? </a:t>
            </a:r>
            <a:endParaRPr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Асимметрия позиций</a:t>
            </a: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Травля преднамеренная и мотивированная</a:t>
            </a: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Травля направлена на унижение, подрыв уверенности в себе, обесценивает человеческое достоинство</a:t>
            </a: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</a:t>
            </a:r>
            <a:r>
              <a:rPr lang="ru-RU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буллингу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причастна вся группа</a:t>
            </a: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Травля не прекращается сама по себе, необходимо вмешательство</a:t>
            </a:r>
          </a:p>
          <a:p>
            <a:pPr marL="533389" indent="-380994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90000"/>
                </a:schemeClr>
              </a:buClr>
              <a:buSzPts val="18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Агрессор выбирает методы, которые гарантируют его безнаказанность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Google Shape;167;p31">
            <a:extLst>
              <a:ext uri="{FF2B5EF4-FFF2-40B4-BE49-F238E27FC236}">
                <a16:creationId xmlns:a16="http://schemas.microsoft.com/office/drawing/2014/main" xmlns="" id="{2AAE0990-8866-4370-8796-B2FCD767AC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00" y="806007"/>
            <a:ext cx="70612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0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31;p41">
            <a:extLst>
              <a:ext uri="{FF2B5EF4-FFF2-40B4-BE49-F238E27FC236}">
                <a16:creationId xmlns:a16="http://schemas.microsoft.com/office/drawing/2014/main" xmlns="" id="{226AFC52-4169-4C23-B081-2C477F339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077694"/>
              </p:ext>
            </p:extLst>
          </p:nvPr>
        </p:nvGraphicFramePr>
        <p:xfrm>
          <a:off x="145747" y="1327733"/>
          <a:ext cx="8852499" cy="40968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5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0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0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ym typeface="Arial"/>
                        </a:rPr>
                        <a:t>Выявление </a:t>
                      </a:r>
                      <a:r>
                        <a:rPr lang="ru-RU" sz="1800" u="none" strike="noStrike" cap="none" dirty="0" err="1">
                          <a:sym typeface="Arial"/>
                        </a:rPr>
                        <a:t>буллинга</a:t>
                      </a:r>
                      <a:endParaRPr sz="1800" b="1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ym typeface="Arial"/>
                        </a:rPr>
                        <a:t>Коррекция</a:t>
                      </a:r>
                      <a:endParaRPr sz="1800" b="1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1933" marR="121933" marT="60967" marB="609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ym typeface="Arial"/>
                        </a:rPr>
                        <a:t>Посткоррекция</a:t>
                      </a:r>
                      <a:r>
                        <a:rPr lang="ru-RU" sz="1800" u="none" strike="noStrike" cap="none" dirty="0">
                          <a:sym typeface="Arial"/>
                        </a:rPr>
                        <a:t> и наблюдение</a:t>
                      </a:r>
                      <a:endParaRPr sz="1800" b="1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3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индивидуальная беседа;</a:t>
                      </a: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систематическое наблюдение;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психолого-педагогическая и социально-психологическая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диагностика;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мониторинг социальных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условий и социальной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ym typeface="Arial"/>
                        </a:rPr>
                        <a:t>ситуации.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педагогическая коррекция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i="1" u="none" strike="noStrike" cap="none" dirty="0">
                          <a:sym typeface="Arial"/>
                        </a:rPr>
                        <a:t>(беседы, дискуссии, разбор</a:t>
                      </a:r>
                      <a:endParaRPr sz="1400" i="1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i="1" u="none" strike="noStrike" cap="none" dirty="0" smtClean="0">
                          <a:sym typeface="Arial"/>
                        </a:rPr>
                        <a:t>кейсов);</a:t>
                      </a:r>
                      <a:endParaRPr sz="1400" i="1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психологическая коррекция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i="1" u="none" strike="noStrike" cap="none" dirty="0">
                          <a:sym typeface="Arial"/>
                        </a:rPr>
                        <a:t>(инд. и групп. работа, тренинги и семинары);</a:t>
                      </a:r>
                      <a:endParaRPr sz="1400" i="1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социальная коррекция </a:t>
                      </a:r>
                      <a:r>
                        <a:rPr lang="ru-RU" sz="1400" i="1" u="none" strike="noStrike" cap="none" dirty="0">
                          <a:sym typeface="Arial"/>
                        </a:rPr>
                        <a:t>(</a:t>
                      </a:r>
                      <a:r>
                        <a:rPr lang="ru-RU" sz="1400" i="1" u="none" strike="noStrike" cap="none" dirty="0" err="1" smtClean="0">
                          <a:sym typeface="Arial"/>
                        </a:rPr>
                        <a:t>соц-культ.адаптация</a:t>
                      </a:r>
                      <a:r>
                        <a:rPr lang="ru-RU" sz="1400" i="1" u="none" strike="noStrike" cap="none" dirty="0" smtClean="0">
                          <a:sym typeface="Arial"/>
                        </a:rPr>
                        <a:t>)</a:t>
                      </a:r>
                      <a:endParaRPr sz="14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если травля устранена -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вернуться к 1 шагу.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если травля снижена -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продолжать работу,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использовать другие варианты.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- если травля усилилась -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привлечь админресурс и/или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ym typeface="Arial"/>
                        </a:rPr>
                        <a:t>правоохранительные органы.</a:t>
                      </a:r>
                      <a:endParaRPr sz="14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Заметить и найти причины,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наблюдать за ситуацией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Вмешаться, помочь, отстоять,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защитить, говорить, делать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Остаться рядом,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предотвратить в будущем</a:t>
                      </a: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4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endParaRPr sz="1400" b="1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Google Shape;179;p33">
            <a:extLst>
              <a:ext uri="{FF2B5EF4-FFF2-40B4-BE49-F238E27FC236}">
                <a16:creationId xmlns:a16="http://schemas.microsoft.com/office/drawing/2014/main" xmlns="" id="{FE02E9DF-AFAE-4D2C-AE72-C45B3CE1E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86458"/>
            <a:ext cx="9144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Алгоритм действий</a:t>
            </a:r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Google Shape;149;p25">
            <a:extLst>
              <a:ext uri="{FF2B5EF4-FFF2-40B4-BE49-F238E27FC236}">
                <a16:creationId xmlns:a16="http://schemas.microsoft.com/office/drawing/2014/main" xmlns="" id="{CFBA7793-5EE1-4A1A-ADC1-BDF8284E2D67}"/>
              </a:ext>
            </a:extLst>
          </p:cNvPr>
          <p:cNvSpPr/>
          <p:nvPr/>
        </p:nvSpPr>
        <p:spPr>
          <a:xfrm>
            <a:off x="1228515" y="723085"/>
            <a:ext cx="576000" cy="576000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3333" b="1" dirty="0">
                <a:solidFill>
                  <a:schemeClr val="lt1"/>
                </a:solidFill>
              </a:rPr>
              <a:t>1 </a:t>
            </a:r>
            <a:endParaRPr sz="3333" b="1" dirty="0">
              <a:solidFill>
                <a:schemeClr val="lt1"/>
              </a:solidFill>
            </a:endParaRPr>
          </a:p>
        </p:txBody>
      </p:sp>
      <p:sp>
        <p:nvSpPr>
          <p:cNvPr id="5" name="Google Shape;149;p25">
            <a:extLst>
              <a:ext uri="{FF2B5EF4-FFF2-40B4-BE49-F238E27FC236}">
                <a16:creationId xmlns:a16="http://schemas.microsoft.com/office/drawing/2014/main" xmlns="" id="{C349FE75-053B-4632-952E-543B8D063E73}"/>
              </a:ext>
            </a:extLst>
          </p:cNvPr>
          <p:cNvSpPr/>
          <p:nvPr/>
        </p:nvSpPr>
        <p:spPr>
          <a:xfrm>
            <a:off x="7441139" y="716680"/>
            <a:ext cx="576000" cy="576000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3333" b="1" dirty="0">
                <a:solidFill>
                  <a:schemeClr val="lt1"/>
                </a:solidFill>
              </a:rPr>
              <a:t>3 </a:t>
            </a:r>
            <a:endParaRPr sz="3333" b="1" dirty="0">
              <a:solidFill>
                <a:schemeClr val="lt1"/>
              </a:solidFill>
            </a:endParaRPr>
          </a:p>
        </p:txBody>
      </p:sp>
      <p:sp>
        <p:nvSpPr>
          <p:cNvPr id="6" name="Google Shape;149;p25">
            <a:extLst>
              <a:ext uri="{FF2B5EF4-FFF2-40B4-BE49-F238E27FC236}">
                <a16:creationId xmlns:a16="http://schemas.microsoft.com/office/drawing/2014/main" xmlns="" id="{1C2CC850-3D00-4865-8256-DF60AE590507}"/>
              </a:ext>
            </a:extLst>
          </p:cNvPr>
          <p:cNvSpPr/>
          <p:nvPr/>
        </p:nvSpPr>
        <p:spPr>
          <a:xfrm>
            <a:off x="4334827" y="724437"/>
            <a:ext cx="576000" cy="576000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3333" b="1" dirty="0">
                <a:solidFill>
                  <a:schemeClr val="lt1"/>
                </a:solidFill>
              </a:rPr>
              <a:t>2 </a:t>
            </a:r>
            <a:endParaRPr sz="3333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body" idx="2"/>
          </p:nvPr>
        </p:nvSpPr>
        <p:spPr>
          <a:xfrm>
            <a:off x="-1" y="260451"/>
            <a:ext cx="8360229" cy="6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/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1310201" indent="-302680" algn="l"/>
            <a:r>
              <a:rPr lang="ru-RU" sz="1600" b="1" dirty="0">
                <a:latin typeface="+mn-lt"/>
                <a:ea typeface="Calibri"/>
                <a:cs typeface="Calibri"/>
                <a:sym typeface="Calibri"/>
              </a:rPr>
              <a:t>ИРОО «Гармония»</a:t>
            </a:r>
          </a:p>
          <a:p>
            <a:pPr marL="1310201" indent="-302680" algn="l"/>
            <a:r>
              <a:rPr lang="en-US" sz="1600" dirty="0"/>
              <a:t>nkogarmonia@gmail.com</a:t>
            </a:r>
            <a:endParaRPr sz="1600" b="1" dirty="0">
              <a:latin typeface="+mn-lt"/>
            </a:endParaRPr>
          </a:p>
          <a:p>
            <a:pPr marL="1310201" indent="-302680" algn="l"/>
            <a:r>
              <a:rPr lang="en-US" sz="1600" dirty="0">
                <a:latin typeface="+mn-lt"/>
                <a:ea typeface="Calibri"/>
                <a:cs typeface="Calibri"/>
                <a:sym typeface="Calibri"/>
              </a:rPr>
              <a:t>+7 </a:t>
            </a:r>
            <a:r>
              <a:rPr lang="ru-RU" sz="1600" dirty="0">
                <a:latin typeface="+mn-lt"/>
                <a:ea typeface="Calibri"/>
                <a:cs typeface="Calibri"/>
                <a:sym typeface="Calibri"/>
              </a:rPr>
              <a:t>904</a:t>
            </a:r>
            <a:r>
              <a:rPr lang="en-US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1600" dirty="0">
                <a:latin typeface="+mn-lt"/>
                <a:ea typeface="Calibri"/>
                <a:cs typeface="Calibri"/>
                <a:sym typeface="Calibri"/>
              </a:rPr>
              <a:t>120</a:t>
            </a:r>
            <a:r>
              <a:rPr lang="en-US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1600" dirty="0">
                <a:latin typeface="+mn-lt"/>
                <a:ea typeface="Calibri"/>
                <a:cs typeface="Calibri"/>
                <a:sym typeface="Calibri"/>
              </a:rPr>
              <a:t>01</a:t>
            </a:r>
            <a:r>
              <a:rPr lang="en-US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1600" dirty="0">
                <a:latin typeface="+mn-lt"/>
                <a:ea typeface="Calibri"/>
                <a:cs typeface="Calibri"/>
                <a:sym typeface="Calibri"/>
              </a:rPr>
              <a:t>53</a:t>
            </a:r>
            <a:r>
              <a:rPr lang="en-US" sz="1600" dirty="0">
                <a:latin typeface="+mn-lt"/>
                <a:ea typeface="Calibri"/>
                <a:cs typeface="Calibri"/>
                <a:sym typeface="Calibri"/>
              </a:rPr>
              <a:t> – </a:t>
            </a:r>
            <a:endParaRPr lang="ru-RU" sz="1600" dirty="0">
              <a:latin typeface="+mn-lt"/>
              <a:ea typeface="Calibri"/>
              <a:cs typeface="Calibri"/>
              <a:sym typeface="Calibri"/>
            </a:endParaRPr>
          </a:p>
          <a:p>
            <a:pPr marL="1310201" indent="-302680" algn="l"/>
            <a:r>
              <a:rPr lang="ru-RU" sz="1600" dirty="0">
                <a:ea typeface="Calibri"/>
                <a:cs typeface="Calibri"/>
                <a:sym typeface="Calibri"/>
              </a:rPr>
              <a:t>Ноздрина Кристина Владимировна, </a:t>
            </a:r>
          </a:p>
          <a:p>
            <a:pPr marL="1310201" indent="-302680" algn="l"/>
            <a:r>
              <a:rPr lang="ru-RU" sz="1600" dirty="0">
                <a:ea typeface="Calibri"/>
                <a:cs typeface="Calibri"/>
                <a:sym typeface="Calibri"/>
              </a:rPr>
              <a:t>психолог, руководитель организации </a:t>
            </a:r>
            <a:endParaRPr sz="1600" dirty="0">
              <a:latin typeface="+mn-lt"/>
            </a:endParaRPr>
          </a:p>
          <a:p>
            <a:pPr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endParaRPr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l"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r>
              <a:rPr lang="ru-RU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           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226" y="3243849"/>
            <a:ext cx="1548000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3924" y="3243849"/>
            <a:ext cx="1548000" cy="15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3;p43">
            <a:extLst>
              <a:ext uri="{FF2B5EF4-FFF2-40B4-BE49-F238E27FC236}">
                <a16:creationId xmlns:a16="http://schemas.microsoft.com/office/drawing/2014/main" xmlns="" id="{A7E73304-790E-465C-B884-355A3445A7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96287" y="-37577"/>
            <a:ext cx="9144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Контакты и ссылки</a:t>
            </a:r>
            <a:endParaRPr sz="3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A21D8A1-5777-4BC5-BCF6-6B8F8E352B28}"/>
              </a:ext>
            </a:extLst>
          </p:cNvPr>
          <p:cNvSpPr/>
          <p:nvPr/>
        </p:nvSpPr>
        <p:spPr>
          <a:xfrm>
            <a:off x="1578291" y="4941862"/>
            <a:ext cx="6441743" cy="15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Сайт                        Сообщество ВК</a:t>
            </a:r>
          </a:p>
        </p:txBody>
      </p:sp>
      <p:sp>
        <p:nvSpPr>
          <p:cNvPr id="11" name="Google Shape;250;p44">
            <a:extLst>
              <a:ext uri="{FF2B5EF4-FFF2-40B4-BE49-F238E27FC236}">
                <a16:creationId xmlns:a16="http://schemas.microsoft.com/office/drawing/2014/main" xmlns="" id="{9CBB06FB-4B24-41B5-B075-D8B881339591}"/>
              </a:ext>
            </a:extLst>
          </p:cNvPr>
          <p:cNvSpPr txBox="1">
            <a:spLocks/>
          </p:cNvSpPr>
          <p:nvPr/>
        </p:nvSpPr>
        <p:spPr>
          <a:xfrm>
            <a:off x="5422714" y="3687529"/>
            <a:ext cx="3803820" cy="166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2384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endParaRPr lang="ru-RU"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endParaRPr lang="ru-RU"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endParaRPr lang="ru-RU"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l">
              <a:lnSpc>
                <a:spcPct val="6000"/>
              </a:lnSpc>
              <a:spcBef>
                <a:spcPts val="1333"/>
              </a:spcBef>
              <a:buClr>
                <a:schemeClr val="dk1"/>
              </a:buClr>
            </a:pPr>
            <a:r>
              <a:rPr lang="ru-RU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            </a:t>
            </a:r>
            <a:endParaRPr lang="ru-RU" sz="1600" dirty="0">
              <a:latin typeface="+mn-lt"/>
              <a:ea typeface="Calibri"/>
              <a:cs typeface="Calibri"/>
              <a:sym typeface="Calibri"/>
            </a:endParaRPr>
          </a:p>
          <a:p>
            <a:endParaRPr lang="ru-RU" sz="1600" dirty="0">
              <a:latin typeface="+mn-lt"/>
              <a:ea typeface="Calibri"/>
              <a:cs typeface="Calibri"/>
              <a:sym typeface="Calibri"/>
            </a:endParaRPr>
          </a:p>
          <a:p>
            <a:endParaRPr lang="ru-RU" sz="1600" dirty="0">
              <a:latin typeface="+mn-lt"/>
              <a:ea typeface="Calibri"/>
              <a:cs typeface="Calibri"/>
              <a:sym typeface="Calibri"/>
            </a:endParaRPr>
          </a:p>
          <a:p>
            <a:endParaRPr lang="ru-RU" sz="1600" dirty="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409</Words>
  <Application>Microsoft Office PowerPoint</Application>
  <PresentationFormat>Экран (16:9)</PresentationFormat>
  <Paragraphs>107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Malgun Gothic</vt:lpstr>
      <vt:lpstr>Wingdings</vt:lpstr>
      <vt:lpstr>Calibri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GoogleSlidesPPT.com;Allppt.com</dc:creator>
  <cp:lastModifiedBy>Пользователь</cp:lastModifiedBy>
  <cp:revision>50</cp:revision>
  <dcterms:created xsi:type="dcterms:W3CDTF">2016-12-05T23:26:54Z</dcterms:created>
  <dcterms:modified xsi:type="dcterms:W3CDTF">2024-04-20T07:36:06Z</dcterms:modified>
</cp:coreProperties>
</file>